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72" r:id="rId2"/>
    <p:sldMasterId id="2147483863" r:id="rId3"/>
    <p:sldMasterId id="2147483649" r:id="rId4"/>
  </p:sldMasterIdLst>
  <p:notesMasterIdLst>
    <p:notesMasterId r:id="rId17"/>
  </p:notesMasterIdLst>
  <p:handoutMasterIdLst>
    <p:handoutMasterId r:id="rId18"/>
  </p:handoutMasterIdLst>
  <p:sldIdLst>
    <p:sldId id="263" r:id="rId5"/>
    <p:sldId id="316" r:id="rId6"/>
    <p:sldId id="304" r:id="rId7"/>
    <p:sldId id="314" r:id="rId8"/>
    <p:sldId id="310" r:id="rId9"/>
    <p:sldId id="312" r:id="rId10"/>
    <p:sldId id="305" r:id="rId11"/>
    <p:sldId id="317" r:id="rId12"/>
    <p:sldId id="318" r:id="rId13"/>
    <p:sldId id="319" r:id="rId14"/>
    <p:sldId id="315" r:id="rId15"/>
    <p:sldId id="297" r:id="rId16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0017"/>
    <a:srgbClr val="006600"/>
    <a:srgbClr val="71AFF9"/>
    <a:srgbClr val="0066FF"/>
    <a:srgbClr val="339933"/>
    <a:srgbClr val="525051"/>
    <a:srgbClr val="73A5CC"/>
    <a:srgbClr val="700017"/>
    <a:srgbClr val="B5DC10"/>
    <a:srgbClr val="CDD0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83" autoAdjust="0"/>
  </p:normalViewPr>
  <p:slideViewPr>
    <p:cSldViewPr>
      <p:cViewPr varScale="1">
        <p:scale>
          <a:sx n="79" d="100"/>
          <a:sy n="79" d="100"/>
        </p:scale>
        <p:origin x="139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694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2A193A-8DD9-48E5-9DAC-3BA1D62C7CD8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64523-2791-49C0-B2C4-854D9FE6E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8032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D0C7C26-2495-494A-98CB-7D234A038E5A}" type="datetimeFigureOut">
              <a:rPr lang="en-US"/>
              <a:pPr>
                <a:defRPr/>
              </a:pPr>
              <a:t>11/1/2018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267F107-C325-43AF-B1B6-1A0DBB002F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1486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67F107-C325-43AF-B1B6-1A0DBB002F8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371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48042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22237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495800"/>
            <a:ext cx="4876800" cy="8382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509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11105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27663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398816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819400"/>
            <a:ext cx="40386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819400"/>
            <a:ext cx="40386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24466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21329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05499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842090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095057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540868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05111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566260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4495800"/>
            <a:ext cx="2362200" cy="83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00400" y="4495800"/>
            <a:ext cx="2362200" cy="83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5136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27877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2557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164065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235342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22237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495800"/>
            <a:ext cx="4876800" cy="8382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835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460500"/>
            <a:ext cx="777240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Arial Bold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495800"/>
            <a:ext cx="4876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  <a:sym typeface="Arial Bold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9pPr>
    </p:titleStyle>
    <p:bodyStyle>
      <a:lvl1pPr marL="342900" indent="-342900" algn="l" rtl="0" eaLnBrk="0" fontAlgn="base" hangingPunct="0">
        <a:spcBef>
          <a:spcPts val="400"/>
        </a:spcBef>
        <a:spcAft>
          <a:spcPct val="0"/>
        </a:spcAft>
        <a:defRPr>
          <a:solidFill>
            <a:srgbClr val="878787"/>
          </a:solidFill>
          <a:latin typeface="+mn-lt"/>
          <a:ea typeface="+mn-ea"/>
          <a:cs typeface="+mn-cs"/>
          <a:sym typeface="Arial" pitchFamily="34" charset="0"/>
        </a:defRPr>
      </a:lvl1pPr>
      <a:lvl2pPr marL="419100" indent="38100" algn="l" rtl="0" eaLnBrk="0" fontAlgn="base" hangingPunct="0">
        <a:spcBef>
          <a:spcPts val="500"/>
        </a:spcBef>
        <a:spcAft>
          <a:spcPct val="0"/>
        </a:spcAft>
        <a:defRPr>
          <a:solidFill>
            <a:srgbClr val="878787"/>
          </a:solidFill>
          <a:latin typeface="+mn-lt"/>
          <a:ea typeface="+mn-ea"/>
          <a:cs typeface="+mn-cs"/>
          <a:sym typeface="Arial" pitchFamily="34" charset="0"/>
        </a:defRPr>
      </a:lvl2pPr>
      <a:lvl3pPr marL="876300" indent="38100" algn="l" rtl="0" eaLnBrk="0" fontAlgn="base" hangingPunct="0">
        <a:spcBef>
          <a:spcPts val="500"/>
        </a:spcBef>
        <a:spcAft>
          <a:spcPct val="0"/>
        </a:spcAft>
        <a:defRPr>
          <a:solidFill>
            <a:srgbClr val="878787"/>
          </a:solidFill>
          <a:latin typeface="+mn-lt"/>
          <a:ea typeface="+mn-ea"/>
          <a:cs typeface="+mn-cs"/>
          <a:sym typeface="Arial" pitchFamily="34" charset="0"/>
        </a:defRPr>
      </a:lvl3pPr>
      <a:lvl4pPr marL="1333500" indent="38100" algn="l" rtl="0" eaLnBrk="0" fontAlgn="base" hangingPunct="0">
        <a:spcBef>
          <a:spcPts val="500"/>
        </a:spcBef>
        <a:spcAft>
          <a:spcPct val="0"/>
        </a:spcAft>
        <a:defRPr>
          <a:solidFill>
            <a:srgbClr val="878787"/>
          </a:solidFill>
          <a:latin typeface="+mn-lt"/>
          <a:ea typeface="+mn-ea"/>
          <a:cs typeface="+mn-cs"/>
          <a:sym typeface="Arial" pitchFamily="34" charset="0"/>
        </a:defRPr>
      </a:lvl4pPr>
      <a:lvl5pPr marL="1790700" indent="38100" algn="l" rtl="0" eaLnBrk="0" fontAlgn="base" hangingPunct="0">
        <a:spcBef>
          <a:spcPts val="500"/>
        </a:spcBef>
        <a:spcAft>
          <a:spcPct val="0"/>
        </a:spcAft>
        <a:defRPr>
          <a:solidFill>
            <a:srgbClr val="878787"/>
          </a:solidFill>
          <a:latin typeface="+mn-lt"/>
          <a:ea typeface="+mn-ea"/>
          <a:cs typeface="+mn-cs"/>
          <a:sym typeface="Arial" pitchFamily="34" charset="0"/>
        </a:defRPr>
      </a:lvl5pPr>
      <a:lvl6pPr marL="2247900" algn="l" rtl="0" fontAlgn="base">
        <a:spcBef>
          <a:spcPts val="500"/>
        </a:spcBef>
        <a:spcAft>
          <a:spcPct val="0"/>
        </a:spcAft>
        <a:defRPr>
          <a:solidFill>
            <a:srgbClr val="878787"/>
          </a:solidFill>
          <a:latin typeface="+mn-lt"/>
          <a:ea typeface="+mn-ea"/>
          <a:cs typeface="+mn-cs"/>
          <a:sym typeface="Arial" charset="0"/>
        </a:defRPr>
      </a:lvl6pPr>
      <a:lvl7pPr marL="2705100" algn="l" rtl="0" fontAlgn="base">
        <a:spcBef>
          <a:spcPts val="500"/>
        </a:spcBef>
        <a:spcAft>
          <a:spcPct val="0"/>
        </a:spcAft>
        <a:defRPr>
          <a:solidFill>
            <a:srgbClr val="878787"/>
          </a:solidFill>
          <a:latin typeface="+mn-lt"/>
          <a:ea typeface="+mn-ea"/>
          <a:cs typeface="+mn-cs"/>
          <a:sym typeface="Arial" charset="0"/>
        </a:defRPr>
      </a:lvl7pPr>
      <a:lvl8pPr marL="3162300" algn="l" rtl="0" fontAlgn="base">
        <a:spcBef>
          <a:spcPts val="500"/>
        </a:spcBef>
        <a:spcAft>
          <a:spcPct val="0"/>
        </a:spcAft>
        <a:defRPr>
          <a:solidFill>
            <a:srgbClr val="878787"/>
          </a:solidFill>
          <a:latin typeface="+mn-lt"/>
          <a:ea typeface="+mn-ea"/>
          <a:cs typeface="+mn-cs"/>
          <a:sym typeface="Arial" charset="0"/>
        </a:defRPr>
      </a:lvl8pPr>
      <a:lvl9pPr marL="3619500" algn="l" rtl="0" fontAlgn="base">
        <a:spcBef>
          <a:spcPts val="500"/>
        </a:spcBef>
        <a:spcAft>
          <a:spcPct val="0"/>
        </a:spcAft>
        <a:defRPr>
          <a:solidFill>
            <a:srgbClr val="878787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BFBFBF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473200"/>
            <a:ext cx="8229600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 Bold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819400"/>
            <a:ext cx="82296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  <a:sym typeface="Arial Bold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9pPr>
    </p:titleStyle>
    <p:bodyStyle>
      <a:lvl1pPr marL="342900" indent="-3429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1pPr>
      <a:lvl2pPr marL="704850" indent="-28575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2pPr>
      <a:lvl3pPr marL="1104900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3pPr>
      <a:lvl4pPr marL="1562100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4pPr>
      <a:lvl5pPr marL="2019300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5pPr>
      <a:lvl6pPr marL="24765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9337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3909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848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hiohighered.org/education-programs" TargetMode="External"/><Relationship Id="rId2" Type="http://schemas.openxmlformats.org/officeDocument/2006/relationships/hyperlink" Target="mailto:EdPrep@highered.ohio.gov" TargetMode="Externa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MRS-Admin@highered.ohio.gov" TargetMode="Externa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1662550"/>
            <a:ext cx="7620000" cy="1385450"/>
          </a:xfrm>
        </p:spPr>
        <p:txBody>
          <a:bodyPr anchor="b"/>
          <a:lstStyle/>
          <a:p>
            <a:pPr algn="l" eaLnBrk="1" hangingPunct="1">
              <a:defRPr/>
            </a:pPr>
            <a:r>
              <a:rPr lang="en-US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Calibri" pitchFamily="34" charset="0"/>
                <a:sym typeface="Arial" pitchFamily="34" charset="0"/>
              </a:rPr>
              <a:t>Ohio Department of Higher Education</a:t>
            </a:r>
            <a:br>
              <a:rPr lang="en-US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Calibri" pitchFamily="34" charset="0"/>
                <a:sym typeface="Arial" pitchFamily="34" charset="0"/>
              </a:rPr>
            </a:br>
            <a:r>
              <a:rPr lang="en-US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Calibri" pitchFamily="34" charset="0"/>
                <a:sym typeface="Arial" pitchFamily="34" charset="0"/>
              </a:rPr>
              <a:t>Fall 2018 Update to OCTEO</a:t>
            </a:r>
            <a:endParaRPr lang="en-US" sz="3600" i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ea typeface="ヒラギノ角ゴ ProN W3" charset="-128"/>
              <a:cs typeface="Calibri" pitchFamily="34" charset="0"/>
              <a:sym typeface="Arial" pitchFamily="34" charset="0"/>
            </a:endParaRPr>
          </a:p>
        </p:txBody>
      </p:sp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533400" y="3126938"/>
            <a:ext cx="7162800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ts val="400"/>
              </a:spcBef>
              <a:defRPr>
                <a:solidFill>
                  <a:srgbClr val="878787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5750" algn="l" eaLnBrk="0" hangingPunct="0">
              <a:spcBef>
                <a:spcPts val="500"/>
              </a:spcBef>
              <a:defRPr>
                <a:solidFill>
                  <a:srgbClr val="878787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algn="l" eaLnBrk="0" hangingPunct="0">
              <a:spcBef>
                <a:spcPts val="500"/>
              </a:spcBef>
              <a:defRPr>
                <a:solidFill>
                  <a:srgbClr val="878787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28600" algn="l" eaLnBrk="0" hangingPunct="0">
              <a:spcBef>
                <a:spcPts val="500"/>
              </a:spcBef>
              <a:defRPr>
                <a:solidFill>
                  <a:srgbClr val="878787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algn="l" eaLnBrk="0" hangingPunct="0">
              <a:spcBef>
                <a:spcPts val="500"/>
              </a:spcBef>
              <a:defRPr>
                <a:solidFill>
                  <a:srgbClr val="878787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defRPr>
                <a:solidFill>
                  <a:srgbClr val="878787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defRPr>
                <a:solidFill>
                  <a:srgbClr val="878787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defRPr>
                <a:solidFill>
                  <a:srgbClr val="878787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defRPr>
                <a:solidFill>
                  <a:srgbClr val="878787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600" b="1" dirty="0" smtClean="0">
                <a:solidFill>
                  <a:srgbClr val="000000"/>
                </a:solidFill>
                <a:cs typeface="Arial" pitchFamily="34" charset="0"/>
                <a:sym typeface="Gill Sans" charset="0"/>
              </a:rPr>
              <a:t>Jessica Mercerhill, PhD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400" b="1" dirty="0" smtClean="0">
                <a:solidFill>
                  <a:srgbClr val="000000"/>
                </a:solidFill>
                <a:cs typeface="Arial" pitchFamily="34" charset="0"/>
                <a:sym typeface="Gill Sans" charset="0"/>
              </a:rPr>
              <a:t>Senior Director, Educator Preparation</a:t>
            </a:r>
            <a:endParaRPr lang="en-US" altLang="en-US" sz="1400" b="1" dirty="0">
              <a:solidFill>
                <a:srgbClr val="000000"/>
              </a:solidFill>
              <a:cs typeface="Arial" pitchFamily="34" charset="0"/>
              <a:sym typeface="Gill Sans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1600" b="1" dirty="0" smtClean="0">
              <a:solidFill>
                <a:srgbClr val="000000"/>
              </a:solidFill>
              <a:cs typeface="Arial" pitchFamily="34" charset="0"/>
              <a:sym typeface="Gill Sans" charset="0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533400" y="3048000"/>
            <a:ext cx="762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20017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57200"/>
            <a:ext cx="7772400" cy="57912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Required Components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1. Positive </a:t>
            </a:r>
            <a:r>
              <a:rPr lang="en-US" dirty="0">
                <a:solidFill>
                  <a:schemeClr val="tx1"/>
                </a:solidFill>
              </a:rPr>
              <a:t>Behavior intervention and supports and social-emotional </a:t>
            </a:r>
            <a:r>
              <a:rPr lang="en-US" dirty="0" smtClean="0">
                <a:solidFill>
                  <a:schemeClr val="tx1"/>
                </a:solidFill>
              </a:rPr>
              <a:t>development</a:t>
            </a:r>
          </a:p>
          <a:p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2. Classroom systems for establishing the foundation for positive behavior, such as supervision, acknowledgement, prompts, and </a:t>
            </a:r>
            <a:r>
              <a:rPr lang="en-US" dirty="0" err="1" smtClean="0">
                <a:solidFill>
                  <a:schemeClr val="tx1"/>
                </a:solidFill>
              </a:rPr>
              <a:t>precorrection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3. classroom systems for responding to unwanted behavior, including error correction and other </a:t>
            </a:r>
            <a:r>
              <a:rPr lang="en-US" dirty="0" smtClean="0">
                <a:solidFill>
                  <a:schemeClr val="tx1"/>
                </a:solidFill>
              </a:rPr>
              <a:t>strategies</a:t>
            </a:r>
          </a:p>
          <a:p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4. classroom data collection </a:t>
            </a:r>
            <a:r>
              <a:rPr lang="en-US" dirty="0" smtClean="0">
                <a:solidFill>
                  <a:schemeClr val="tx1"/>
                </a:solidFill>
              </a:rPr>
              <a:t>systems</a:t>
            </a:r>
          </a:p>
          <a:p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5. effective instructional strategies and how to implement them with </a:t>
            </a:r>
            <a:r>
              <a:rPr lang="en-US" dirty="0" smtClean="0">
                <a:solidFill>
                  <a:schemeClr val="tx1"/>
                </a:solidFill>
              </a:rPr>
              <a:t>fidelity</a:t>
            </a:r>
          </a:p>
          <a:p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6. matching curriculum to student needs and </a:t>
            </a:r>
            <a:r>
              <a:rPr lang="en-US" dirty="0" smtClean="0">
                <a:solidFill>
                  <a:schemeClr val="tx1"/>
                </a:solidFill>
              </a:rPr>
              <a:t>data</a:t>
            </a:r>
          </a:p>
          <a:p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7. the impact of trauma, toxic stress, and other environmental variables on learning behavior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906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914400"/>
            <a:ext cx="7620000" cy="4724400"/>
          </a:xfrm>
        </p:spPr>
        <p:txBody>
          <a:bodyPr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Communications from ODHE Ed Prep</a:t>
            </a:r>
          </a:p>
          <a:p>
            <a:pPr algn="ctr"/>
            <a:endParaRPr lang="en-US" sz="2400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n-US" sz="24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Ed Prep Listserv</a:t>
            </a:r>
          </a:p>
          <a:p>
            <a:pPr algn="ctr"/>
            <a:endParaRPr lang="en-US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Email </a:t>
            </a:r>
            <a:r>
              <a:rPr lang="en-US" b="1" dirty="0" smtClean="0">
                <a:solidFill>
                  <a:srgbClr val="C00000"/>
                </a:solidFill>
                <a:hlinkClick r:id="rId2"/>
              </a:rPr>
              <a:t>EdPrep@highered.ohio.gov</a:t>
            </a:r>
            <a:endParaRPr lang="en-US" b="1" dirty="0" smtClean="0">
              <a:solidFill>
                <a:srgbClr val="C00000"/>
              </a:solidFill>
            </a:endParaRPr>
          </a:p>
          <a:p>
            <a:pPr algn="ctr"/>
            <a:endParaRPr lang="en-US" b="1" dirty="0" smtClean="0">
              <a:solidFill>
                <a:srgbClr val="C0000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Information Updates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Posted online bi-monthly</a:t>
            </a:r>
          </a:p>
          <a:p>
            <a:pPr algn="ctr"/>
            <a:r>
              <a:rPr lang="en-US" b="1" dirty="0">
                <a:solidFill>
                  <a:srgbClr val="C00000"/>
                </a:solidFill>
                <a:hlinkClick r:id="rId3"/>
              </a:rPr>
              <a:t>https://</a:t>
            </a:r>
            <a:r>
              <a:rPr lang="en-US" b="1" dirty="0" smtClean="0">
                <a:solidFill>
                  <a:srgbClr val="C00000"/>
                </a:solidFill>
                <a:hlinkClick r:id="rId3"/>
              </a:rPr>
              <a:t>www.ohiohighered.org/education-programs</a:t>
            </a:r>
            <a:endParaRPr lang="en-US" b="1" dirty="0" smtClean="0">
              <a:solidFill>
                <a:srgbClr val="C00000"/>
              </a:solidFill>
            </a:endParaRPr>
          </a:p>
          <a:p>
            <a:pPr algn="ctr"/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273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3"/>
          <p:cNvSpPr txBox="1">
            <a:spLocks noChangeArrowheads="1"/>
          </p:cNvSpPr>
          <p:nvPr/>
        </p:nvSpPr>
        <p:spPr bwMode="auto">
          <a:xfrm>
            <a:off x="533400" y="2819400"/>
            <a:ext cx="78486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5750" algn="l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algn="l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28600" algn="l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algn="l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2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sym typeface="Gill Sans" charset="0"/>
              </a:rPr>
              <a:t>Questions and Discussion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4200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sym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>
            <a:spLocks noGrp="1"/>
          </p:cNvSpPr>
          <p:nvPr>
            <p:ph type="subTitle" idx="4294967295"/>
          </p:nvPr>
        </p:nvSpPr>
        <p:spPr>
          <a:xfrm>
            <a:off x="533400" y="1461650"/>
            <a:ext cx="8229600" cy="478675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  <a:buClr>
                <a:srgbClr val="C00000"/>
              </a:buClr>
              <a:defRPr/>
            </a:pPr>
            <a:r>
              <a:rPr lang="en-US" sz="24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ＭＳ Ｐゴシック" charset="-128"/>
              </a:rPr>
              <a:t>Program Updates</a:t>
            </a:r>
          </a:p>
          <a:p>
            <a:pPr lvl="1">
              <a:spcBef>
                <a:spcPts val="1800"/>
              </a:spcBef>
              <a:buClr>
                <a:srgbClr val="C00000"/>
              </a:buClr>
              <a:defRPr/>
            </a:pPr>
            <a:r>
              <a:rPr lang="en-US" sz="24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ＭＳ Ｐゴシック" charset="-128"/>
              </a:rPr>
              <a:t>Fall Surveys</a:t>
            </a:r>
          </a:p>
          <a:p>
            <a:pPr lvl="1">
              <a:spcBef>
                <a:spcPts val="1800"/>
              </a:spcBef>
              <a:buClr>
                <a:srgbClr val="C00000"/>
              </a:buClr>
              <a:defRPr/>
            </a:pPr>
            <a:r>
              <a:rPr lang="en-US" sz="24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ＭＳ Ｐゴシック" charset="-128"/>
              </a:rPr>
              <a:t>Metrics Reporting</a:t>
            </a:r>
          </a:p>
          <a:p>
            <a:pPr lvl="1">
              <a:spcBef>
                <a:spcPts val="1800"/>
              </a:spcBef>
              <a:buClr>
                <a:srgbClr val="C00000"/>
              </a:buClr>
              <a:defRPr/>
            </a:pPr>
            <a:r>
              <a:rPr lang="en-US" sz="24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ＭＳ Ｐゴシック" charset="-128"/>
              </a:rPr>
              <a:t>Program Review Reminders</a:t>
            </a:r>
          </a:p>
          <a:p>
            <a:pPr>
              <a:spcBef>
                <a:spcPts val="1800"/>
              </a:spcBef>
              <a:buClr>
                <a:srgbClr val="C00000"/>
              </a:buClr>
              <a:defRPr/>
            </a:pPr>
            <a:r>
              <a:rPr lang="en-US" sz="24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ＭＳ Ｐゴシック" charset="-128"/>
              </a:rPr>
              <a:t>Standards Revisions</a:t>
            </a:r>
          </a:p>
          <a:p>
            <a:pPr>
              <a:spcBef>
                <a:spcPts val="1800"/>
              </a:spcBef>
              <a:buClr>
                <a:srgbClr val="C00000"/>
              </a:buClr>
              <a:defRPr/>
            </a:pPr>
            <a:r>
              <a:rPr lang="en-US" sz="24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ＭＳ Ｐゴシック" charset="-128"/>
              </a:rPr>
              <a:t>P-3 to P-5 Conversion</a:t>
            </a:r>
          </a:p>
          <a:p>
            <a:pPr>
              <a:spcBef>
                <a:spcPts val="1800"/>
              </a:spcBef>
              <a:buClr>
                <a:srgbClr val="C00000"/>
              </a:buClr>
              <a:defRPr/>
            </a:pPr>
            <a:r>
              <a:rPr lang="en-US" sz="24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ＭＳ Ｐゴシック" charset="-128"/>
              </a:rPr>
              <a:t>HB318</a:t>
            </a:r>
          </a:p>
          <a:p>
            <a:pPr>
              <a:spcBef>
                <a:spcPts val="1800"/>
              </a:spcBef>
              <a:buClr>
                <a:srgbClr val="C00000"/>
              </a:buClr>
              <a:defRPr/>
            </a:pPr>
            <a:r>
              <a:rPr lang="en-US" sz="24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ＭＳ Ｐゴシック" charset="-128"/>
              </a:rPr>
              <a:t>Questions and Answers</a:t>
            </a: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+mj-lt"/>
              <a:buAutoNum type="alphaUcPeriod"/>
              <a:defRPr/>
            </a:pPr>
            <a:endParaRPr lang="en-US" sz="2400" b="1" dirty="0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ＭＳ Ｐゴシック" charset="-128"/>
            </a:endParaRPr>
          </a:p>
          <a:p>
            <a:pPr marL="342900" indent="-342900">
              <a:buClr>
                <a:srgbClr val="C00000"/>
              </a:buClr>
              <a:buFont typeface="+mj-lt"/>
              <a:buAutoNum type="alphaUcPeriod"/>
              <a:defRPr/>
            </a:pPr>
            <a:endParaRPr lang="en-US" dirty="0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ＭＳ Ｐゴシック" charset="-128"/>
            </a:endParaRPr>
          </a:p>
          <a:p>
            <a:pPr marL="342900" indent="-342900">
              <a:buClr>
                <a:srgbClr val="C00000"/>
              </a:buClr>
              <a:buFont typeface="+mj-lt"/>
              <a:buAutoNum type="alphaUcPeriod"/>
              <a:defRPr/>
            </a:pPr>
            <a:endParaRPr lang="en-US" dirty="0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ＭＳ Ｐゴシック" charset="-12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33400" y="381000"/>
            <a:ext cx="7620000" cy="547250"/>
          </a:xfrm>
          <a:prstGeom prst="rect">
            <a:avLst/>
          </a:prstGeom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j-lt"/>
                <a:ea typeface="+mj-ea"/>
                <a:cs typeface="+mj-cs"/>
                <a:sym typeface="Arial Bold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 kern="0" dirty="0" smtClean="0">
                <a:latin typeface="Calibri" pitchFamily="34" charset="0"/>
                <a:cs typeface="Calibri" pitchFamily="34" charset="0"/>
                <a:sym typeface="Arial" pitchFamily="34" charset="0"/>
              </a:rPr>
              <a:t>Agenda</a:t>
            </a:r>
            <a:endParaRPr lang="en-US" sz="3200" i="1" kern="0" dirty="0" smtClean="0">
              <a:solidFill>
                <a:srgbClr val="700017"/>
              </a:solidFill>
              <a:latin typeface="Calibri" pitchFamily="34" charset="0"/>
              <a:ea typeface="ヒラギノ角ゴ ProN W3" charset="-128"/>
              <a:cs typeface="Calibri" pitchFamily="34" charset="0"/>
              <a:sym typeface="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533400" y="1309250"/>
            <a:ext cx="80772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20017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87516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4"/>
          <p:cNvSpPr>
            <a:spLocks noGrp="1"/>
          </p:cNvSpPr>
          <p:nvPr>
            <p:ph type="subTitle" idx="1"/>
          </p:nvPr>
        </p:nvSpPr>
        <p:spPr>
          <a:xfrm>
            <a:off x="457200" y="1374775"/>
            <a:ext cx="8153400" cy="5102225"/>
          </a:xfrm>
        </p:spPr>
        <p:txBody>
          <a:bodyPr>
            <a:normAutofit/>
          </a:bodyPr>
          <a:lstStyle/>
          <a:p>
            <a:pPr marL="517525">
              <a:defRPr/>
            </a:pPr>
            <a:endParaRPr lang="en-US" dirty="0" smtClean="0">
              <a:solidFill>
                <a:schemeClr val="tx1"/>
              </a:solidFill>
              <a:ea typeface="ＭＳ Ｐゴシック" charset="-128"/>
            </a:endParaRPr>
          </a:p>
          <a:p>
            <a:pPr>
              <a:lnSpc>
                <a:spcPct val="150000"/>
              </a:lnSpc>
              <a:defRPr/>
            </a:pPr>
            <a:endParaRPr lang="en-US" b="1" dirty="0" smtClean="0">
              <a:solidFill>
                <a:schemeClr val="tx1"/>
              </a:solidFill>
              <a:ea typeface="ＭＳ Ｐゴシック" charset="-128"/>
            </a:endParaRPr>
          </a:p>
          <a:p>
            <a:pPr marL="342900" indent="-342900">
              <a:buFont typeface="+mj-lt"/>
              <a:buAutoNum type="arabicPeriod" startAt="2"/>
              <a:defRPr/>
            </a:pPr>
            <a:endParaRPr lang="en-US" dirty="0" smtClean="0">
              <a:solidFill>
                <a:schemeClr val="tx1"/>
              </a:solidFill>
              <a:ea typeface="ＭＳ Ｐゴシック" charset="-128"/>
            </a:endParaRPr>
          </a:p>
          <a:p>
            <a:pPr>
              <a:defRPr/>
            </a:pPr>
            <a:endParaRPr lang="en-US" dirty="0" smtClean="0">
              <a:solidFill>
                <a:schemeClr val="tx1"/>
              </a:solidFill>
              <a:ea typeface="ＭＳ Ｐゴシック" charset="-128"/>
            </a:endParaRPr>
          </a:p>
          <a:p>
            <a:pPr marL="342900" indent="-342900">
              <a:buFont typeface="+mj-lt"/>
              <a:buAutoNum type="arabicPeriod"/>
              <a:defRPr/>
            </a:pPr>
            <a:endParaRPr lang="en-US" dirty="0" smtClean="0">
              <a:solidFill>
                <a:schemeClr val="tx1"/>
              </a:solidFill>
              <a:ea typeface="ＭＳ Ｐゴシック" charset="-128"/>
            </a:endParaRPr>
          </a:p>
          <a:p>
            <a:pPr marL="342900" indent="-342900">
              <a:buFont typeface="+mj-lt"/>
              <a:buAutoNum type="arabicPeriod"/>
              <a:defRPr/>
            </a:pPr>
            <a:endParaRPr lang="en-US" dirty="0" smtClean="0">
              <a:solidFill>
                <a:schemeClr val="tx1"/>
              </a:solidFill>
              <a:ea typeface="ＭＳ Ｐゴシック" charset="-128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 bwMode="auto">
          <a:xfrm>
            <a:off x="381000" y="762000"/>
            <a:ext cx="80010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defRPr/>
            </a:pPr>
            <a:r>
              <a:rPr lang="en-US" sz="32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Program Updates</a:t>
            </a:r>
          </a:p>
        </p:txBody>
      </p:sp>
      <p:sp>
        <p:nvSpPr>
          <p:cNvPr id="6149" name="Line 2"/>
          <p:cNvSpPr>
            <a:spLocks noChangeShapeType="1"/>
          </p:cNvSpPr>
          <p:nvPr/>
        </p:nvSpPr>
        <p:spPr bwMode="auto">
          <a:xfrm>
            <a:off x="457200" y="1371601"/>
            <a:ext cx="3048000" cy="0"/>
          </a:xfrm>
          <a:prstGeom prst="line">
            <a:avLst/>
          </a:prstGeom>
          <a:noFill/>
          <a:ln w="9525">
            <a:solidFill>
              <a:srgbClr val="F200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755" y="457200"/>
            <a:ext cx="447629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7734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762000"/>
            <a:ext cx="7543800" cy="54864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Fall Surveys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Pre-Service, Principal Intern, and Principal Mentor surveys sent October 9.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Reminder emails October 30 and November 26.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Lists of completion status will be sent week of November 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Survey closes December 9. 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Please note: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Links cannot be used by multiple people.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Institutions cannot send links to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Please reach out to your mentor teacher and principal mentor partners and ask them to look for and respond to the survey (and check their junk mail!).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From</a:t>
            </a:r>
            <a:r>
              <a:rPr lang="en-US" sz="1800" dirty="0">
                <a:solidFill>
                  <a:schemeClr val="tx1"/>
                </a:solidFill>
              </a:rPr>
              <a:t>: Ohio Department of Higher Education  &lt;noreply@qemailserver.com&gt;</a:t>
            </a:r>
          </a:p>
        </p:txBody>
      </p:sp>
    </p:spTree>
    <p:extLst>
      <p:ext uri="{BB962C8B-B14F-4D97-AF65-F5344CB8AC3E}">
        <p14:creationId xmlns:p14="http://schemas.microsoft.com/office/powerpoint/2010/main" val="2861838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 bwMode="auto">
          <a:xfrm>
            <a:off x="762000" y="762000"/>
            <a:ext cx="75438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tx1"/>
                </a:solidFill>
              </a:rPr>
              <a:t>Metrics Reporting</a:t>
            </a:r>
          </a:p>
          <a:p>
            <a:endParaRPr lang="en-US" b="1" dirty="0" smtClean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System is open.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Each institution is allotted 2 users.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Please check institution profile as well as enter data!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Reporting due November 30.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FAQ sheet 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Send questions to </a:t>
            </a:r>
            <a:r>
              <a:rPr lang="en-US" dirty="0" smtClean="0">
                <a:solidFill>
                  <a:schemeClr val="tx1"/>
                </a:solidFill>
                <a:hlinkClick r:id="rId2"/>
              </a:rPr>
              <a:t>MRS-Admin@highered.ohio.gov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www.ohiohighered.org/educator-preparation/transparency-accountability</a:t>
            </a:r>
          </a:p>
        </p:txBody>
      </p:sp>
    </p:spTree>
    <p:extLst>
      <p:ext uri="{BB962C8B-B14F-4D97-AF65-F5344CB8AC3E}">
        <p14:creationId xmlns:p14="http://schemas.microsoft.com/office/powerpoint/2010/main" val="3567058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990600"/>
            <a:ext cx="7924800" cy="556260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chemeClr val="tx1"/>
                </a:solidFill>
                <a:ea typeface="ＭＳ Ｐゴシック" charset="-128"/>
              </a:rPr>
              <a:t>Program Reviews should happen at least the semester BEFORE the approval deadline. </a:t>
            </a:r>
            <a:r>
              <a:rPr lang="en-US" dirty="0">
                <a:solidFill>
                  <a:schemeClr val="tx1"/>
                </a:solidFill>
                <a:ea typeface="ＭＳ Ｐゴシック" charset="-128"/>
              </a:rPr>
              <a:t>Programs not approved on time risk going into “teach out mode” meaning enrolled students may finish, but no more may be admitted</a:t>
            </a:r>
            <a:r>
              <a:rPr lang="en-US" dirty="0" smtClean="0">
                <a:solidFill>
                  <a:schemeClr val="tx1"/>
                </a:solidFill>
                <a:ea typeface="ＭＳ Ｐゴシック" charset="-128"/>
              </a:rPr>
              <a:t>.</a:t>
            </a:r>
          </a:p>
          <a:p>
            <a:pPr>
              <a:lnSpc>
                <a:spcPct val="110000"/>
              </a:lnSpc>
              <a:defRPr/>
            </a:pPr>
            <a:endParaRPr lang="en-US" dirty="0">
              <a:solidFill>
                <a:schemeClr val="tx1"/>
              </a:solidFill>
              <a:ea typeface="ＭＳ Ｐゴシック" charset="-128"/>
            </a:endParaRP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charset="-128"/>
              </a:rPr>
              <a:t>Fall submissions  - </a:t>
            </a:r>
          </a:p>
          <a:p>
            <a:pPr marL="800100" lvl="1" indent="-342900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charset="-128"/>
              </a:rPr>
              <a:t>Limited State Reviews complete and posted for public comment</a:t>
            </a:r>
          </a:p>
          <a:p>
            <a:pPr marL="800100" lvl="1" indent="-342900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charset="-128"/>
              </a:rPr>
              <a:t>Full State Reviews waiting for consultant contract signatures or are in review already, </a:t>
            </a:r>
            <a:r>
              <a:rPr lang="en-US" i="1" dirty="0" smtClean="0">
                <a:solidFill>
                  <a:schemeClr val="tx1"/>
                </a:solidFill>
                <a:ea typeface="ＭＳ Ｐゴシック" charset="-128"/>
              </a:rPr>
              <a:t>aiming</a:t>
            </a:r>
            <a:r>
              <a:rPr lang="en-US" dirty="0" smtClean="0">
                <a:solidFill>
                  <a:schemeClr val="tx1"/>
                </a:solidFill>
                <a:ea typeface="ＭＳ Ｐゴシック" charset="-128"/>
              </a:rPr>
              <a:t> for mid-December</a:t>
            </a:r>
          </a:p>
          <a:p>
            <a:pPr>
              <a:lnSpc>
                <a:spcPct val="110000"/>
              </a:lnSpc>
              <a:defRPr/>
            </a:pPr>
            <a:endParaRPr lang="en-US" dirty="0" smtClean="0">
              <a:solidFill>
                <a:schemeClr val="tx1"/>
              </a:solidFill>
              <a:ea typeface="ＭＳ Ｐゴシック" charset="-128"/>
            </a:endParaRP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charset="-128"/>
              </a:rPr>
              <a:t>Spring Submission Deadline: March 15</a:t>
            </a:r>
            <a:endParaRPr lang="en-US" dirty="0">
              <a:solidFill>
                <a:schemeClr val="tx1"/>
              </a:solidFill>
              <a:ea typeface="ＭＳ Ｐゴシック" charset="-128"/>
            </a:endParaRPr>
          </a:p>
          <a:p>
            <a:endParaRPr lang="en-US" dirty="0" smtClean="0"/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https://www.ohiohighered.org/educator-preparation/institutions</a:t>
            </a:r>
          </a:p>
        </p:txBody>
      </p:sp>
      <p:sp>
        <p:nvSpPr>
          <p:cNvPr id="4" name="Content Placeholder 4"/>
          <p:cNvSpPr txBox="1">
            <a:spLocks/>
          </p:cNvSpPr>
          <p:nvPr/>
        </p:nvSpPr>
        <p:spPr bwMode="auto">
          <a:xfrm>
            <a:off x="657616" y="228600"/>
            <a:ext cx="80010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defRPr/>
            </a:pPr>
            <a:r>
              <a:rPr lang="en-US" sz="32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Program Review Reminders</a:t>
            </a:r>
          </a:p>
        </p:txBody>
      </p:sp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733816" y="838200"/>
            <a:ext cx="8001000" cy="3175"/>
          </a:xfrm>
          <a:prstGeom prst="line">
            <a:avLst/>
          </a:prstGeom>
          <a:noFill/>
          <a:ln w="9525">
            <a:solidFill>
              <a:srgbClr val="F200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211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" y="4047640"/>
            <a:ext cx="7909560" cy="813780"/>
          </a:xfrm>
        </p:spPr>
        <p:txBody>
          <a:bodyPr>
            <a:normAutofit/>
          </a:bodyPr>
          <a:lstStyle/>
          <a:p>
            <a:pPr lvl="0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000000"/>
                </a:solidFill>
                <a:ea typeface="ヒラギノ角ゴ ProN W3" charset="-128"/>
                <a:sym typeface="Gill Sans" charset="0"/>
              </a:rPr>
              <a:t>Pending:</a:t>
            </a:r>
            <a:endParaRPr lang="en-US" dirty="0">
              <a:solidFill>
                <a:srgbClr val="000000"/>
              </a:solidFill>
              <a:ea typeface="ヒラギノ角ゴ ProN W3" charset="-128"/>
              <a:sym typeface="Gill Sans" charset="0"/>
            </a:endParaRPr>
          </a:p>
          <a:p>
            <a:pPr lvl="0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000000"/>
                </a:solidFill>
                <a:ea typeface="ヒラギノ角ゴ ProN W3" charset="-128"/>
                <a:sym typeface="Gill Sans" charset="0"/>
              </a:rPr>
              <a:t>Computer Science &amp; Computer/Technology (slight delay)</a:t>
            </a:r>
          </a:p>
          <a:p>
            <a:pPr lvl="0" eaLnBrk="1" hangingPunct="1">
              <a:spcBef>
                <a:spcPct val="0"/>
              </a:spcBef>
              <a:spcAft>
                <a:spcPts val="600"/>
              </a:spcAft>
            </a:pPr>
            <a:endParaRPr lang="en-US" sz="1900" dirty="0">
              <a:solidFill>
                <a:srgbClr val="000000"/>
              </a:solidFill>
              <a:ea typeface="ヒラギノ角ゴ ProN W3" charset="-128"/>
              <a:sym typeface="Gill Sans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7616" y="1017538"/>
            <a:ext cx="801143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Reading Endorsement </a:t>
            </a:r>
            <a:r>
              <a:rPr lang="en-US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align to new </a:t>
            </a:r>
            <a:r>
              <a:rPr lang="en-US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standards </a:t>
            </a:r>
            <a:r>
              <a:rPr lang="en-US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summer 2020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Adapted Physical Education Endorsement - committee requested delay pending national standards update </a:t>
            </a:r>
          </a:p>
          <a:p>
            <a:pPr algn="l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Gifted Intervention Specialist Endorsement – </a:t>
            </a:r>
            <a:r>
              <a:rPr lang="en-US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align to NAGC/CEC standards by spring 2020</a:t>
            </a:r>
          </a:p>
          <a:p>
            <a:pPr algn="l"/>
            <a:endParaRPr lang="en-US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Teacher Leader Endorsement – </a:t>
            </a:r>
            <a:r>
              <a:rPr lang="en-US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align to new standards by fall 2019, may be embedded in Master’s degrees now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701040" y="5029200"/>
            <a:ext cx="790956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000000"/>
                </a:solidFill>
                <a:ea typeface="ヒラギノ角ゴ ProN W3" charset="-128"/>
                <a:sym typeface="Gill Sans" charset="0"/>
              </a:rPr>
              <a:t>Spring Goal: 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000000"/>
                </a:solidFill>
                <a:ea typeface="ヒラギノ角ゴ ProN W3" charset="-128"/>
              </a:rPr>
              <a:t>Middle Childhood Generalist</a:t>
            </a:r>
            <a:endParaRPr lang="en-US" dirty="0" smtClean="0">
              <a:solidFill>
                <a:srgbClr val="000000"/>
              </a:solidFill>
              <a:ea typeface="ヒラギノ角ゴ ProN W3" charset="-128"/>
              <a:sym typeface="Gill Sans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i="1" dirty="0" smtClean="0">
                <a:solidFill>
                  <a:srgbClr val="000000"/>
                </a:solidFill>
                <a:ea typeface="ヒラギノ角ゴ ProN W3" charset="-128"/>
                <a:sym typeface="Gill Sans" charset="0"/>
              </a:rPr>
              <a:t>Request will be coming via listserv</a:t>
            </a:r>
            <a:endParaRPr lang="en-US" i="1" dirty="0">
              <a:solidFill>
                <a:srgbClr val="000000"/>
              </a:solidFill>
              <a:ea typeface="ヒラギノ角ゴ ProN W3" charset="-128"/>
              <a:sym typeface="Gill Sans" charset="0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 bwMode="auto">
          <a:xfrm>
            <a:off x="657616" y="228600"/>
            <a:ext cx="80010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defRPr/>
            </a:pPr>
            <a:r>
              <a:rPr lang="en-US" sz="32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Standards Revisions</a:t>
            </a:r>
          </a:p>
        </p:txBody>
      </p:sp>
      <p:sp>
        <p:nvSpPr>
          <p:cNvPr id="9" name="Line 2"/>
          <p:cNvSpPr>
            <a:spLocks noChangeShapeType="1"/>
          </p:cNvSpPr>
          <p:nvPr/>
        </p:nvSpPr>
        <p:spPr bwMode="auto">
          <a:xfrm>
            <a:off x="733816" y="838200"/>
            <a:ext cx="8001000" cy="3175"/>
          </a:xfrm>
          <a:prstGeom prst="line">
            <a:avLst/>
          </a:prstGeom>
          <a:noFill/>
          <a:ln w="9525">
            <a:solidFill>
              <a:srgbClr val="F200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492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 txBox="1">
            <a:spLocks/>
          </p:cNvSpPr>
          <p:nvPr/>
        </p:nvSpPr>
        <p:spPr bwMode="auto">
          <a:xfrm>
            <a:off x="762000" y="342900"/>
            <a:ext cx="80010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defRPr/>
            </a:pPr>
            <a:r>
              <a:rPr lang="en-US" sz="32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P-3 to P-5 Licensure Band Conversion</a:t>
            </a:r>
          </a:p>
        </p:txBody>
      </p:sp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733816" y="838200"/>
            <a:ext cx="8001000" cy="3175"/>
          </a:xfrm>
          <a:prstGeom prst="line">
            <a:avLst/>
          </a:prstGeom>
          <a:noFill/>
          <a:ln w="9525">
            <a:solidFill>
              <a:srgbClr val="F200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762000" y="990600"/>
            <a:ext cx="7924800" cy="5410200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CAEP </a:t>
            </a:r>
            <a:r>
              <a:rPr lang="en-US" dirty="0">
                <a:solidFill>
                  <a:schemeClr val="tx1"/>
                </a:solidFill>
              </a:rPr>
              <a:t>Elementary </a:t>
            </a:r>
            <a:r>
              <a:rPr lang="en-US" dirty="0" smtClean="0">
                <a:solidFill>
                  <a:schemeClr val="tx1"/>
                </a:solidFill>
              </a:rPr>
              <a:t>Standards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Spring </a:t>
            </a:r>
            <a:r>
              <a:rPr lang="en-US" b="1" dirty="0">
                <a:solidFill>
                  <a:schemeClr val="tx1"/>
                </a:solidFill>
              </a:rPr>
              <a:t>2020</a:t>
            </a:r>
            <a:r>
              <a:rPr lang="en-US" dirty="0">
                <a:solidFill>
                  <a:schemeClr val="tx1"/>
                </a:solidFill>
              </a:rPr>
              <a:t> ODE Office of Educator Licensure will offer P-5 as an option for e-signing.  </a:t>
            </a:r>
            <a:endParaRPr lang="en-US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Fall </a:t>
            </a:r>
            <a:r>
              <a:rPr lang="en-US" b="1" dirty="0">
                <a:solidFill>
                  <a:schemeClr val="tx1"/>
                </a:solidFill>
              </a:rPr>
              <a:t>2020</a:t>
            </a:r>
            <a:r>
              <a:rPr lang="en-US" dirty="0">
                <a:solidFill>
                  <a:schemeClr val="tx1"/>
                </a:solidFill>
              </a:rPr>
              <a:t> First Semester First-Year students </a:t>
            </a:r>
            <a:r>
              <a:rPr lang="en-US" dirty="0" smtClean="0">
                <a:solidFill>
                  <a:schemeClr val="tx1"/>
                </a:solidFill>
              </a:rPr>
              <a:t>begin </a:t>
            </a:r>
            <a:r>
              <a:rPr lang="en-US" dirty="0">
                <a:solidFill>
                  <a:schemeClr val="tx1"/>
                </a:solidFill>
              </a:rPr>
              <a:t>under P-5 program requirements, no new students enrolled into early childhood licensure programs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Programs </a:t>
            </a:r>
            <a:r>
              <a:rPr lang="en-US" b="1" dirty="0">
                <a:solidFill>
                  <a:schemeClr val="tx1"/>
                </a:solidFill>
              </a:rPr>
              <a:t>may start as early as Fall 2019, but no later than </a:t>
            </a:r>
            <a:r>
              <a:rPr lang="en-US" b="1" dirty="0" smtClean="0">
                <a:solidFill>
                  <a:schemeClr val="tx1"/>
                </a:solidFill>
              </a:rPr>
              <a:t>Fall </a:t>
            </a:r>
            <a:r>
              <a:rPr lang="en-US" b="1" dirty="0">
                <a:solidFill>
                  <a:schemeClr val="tx1"/>
                </a:solidFill>
              </a:rPr>
              <a:t>2020</a:t>
            </a:r>
            <a:r>
              <a:rPr lang="en-US" b="1" dirty="0" smtClean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June </a:t>
            </a:r>
            <a:r>
              <a:rPr lang="en-US" b="1" dirty="0">
                <a:solidFill>
                  <a:schemeClr val="tx1"/>
                </a:solidFill>
              </a:rPr>
              <a:t>30, 2024 </a:t>
            </a:r>
            <a:r>
              <a:rPr lang="en-US" dirty="0">
                <a:solidFill>
                  <a:schemeClr val="tx1"/>
                </a:solidFill>
              </a:rPr>
              <a:t>Last issuance date for p-3 licenses. </a:t>
            </a:r>
            <a:r>
              <a:rPr lang="en-US" i="1" dirty="0">
                <a:solidFill>
                  <a:schemeClr val="tx1"/>
                </a:solidFill>
              </a:rPr>
              <a:t>Only candidates on teach-out lists submitted that spring will be granted a license after this date. 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Currently </a:t>
            </a:r>
            <a:r>
              <a:rPr lang="en-US" dirty="0">
                <a:solidFill>
                  <a:schemeClr val="tx1"/>
                </a:solidFill>
              </a:rPr>
              <a:t>approved Early Childhood licensure programs do not need to go through state review upon conversion. Beginning in Fall 2020, program review submissions for early childhood should be submitted as the P-5 program.   </a:t>
            </a:r>
          </a:p>
        </p:txBody>
      </p:sp>
    </p:spTree>
    <p:extLst>
      <p:ext uri="{BB962C8B-B14F-4D97-AF65-F5344CB8AC3E}">
        <p14:creationId xmlns:p14="http://schemas.microsoft.com/office/powerpoint/2010/main" val="3253584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 txBox="1">
            <a:spLocks/>
          </p:cNvSpPr>
          <p:nvPr/>
        </p:nvSpPr>
        <p:spPr bwMode="auto">
          <a:xfrm>
            <a:off x="762000" y="342900"/>
            <a:ext cx="80010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defRPr/>
            </a:pPr>
            <a:r>
              <a:rPr lang="en-US" sz="32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HB318 </a:t>
            </a:r>
          </a:p>
        </p:txBody>
      </p:sp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733816" y="838200"/>
            <a:ext cx="8001000" cy="3175"/>
          </a:xfrm>
          <a:prstGeom prst="line">
            <a:avLst/>
          </a:prstGeom>
          <a:noFill/>
          <a:ln w="9525">
            <a:solidFill>
              <a:srgbClr val="F200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33816" y="1143000"/>
            <a:ext cx="787678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Current Early Childhood and Early Childhood Intervention Specialist programs </a:t>
            </a:r>
          </a:p>
          <a:p>
            <a:pPr lvl="0" algn="l"/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New P-5 and P-5 Intervention programs</a:t>
            </a:r>
          </a:p>
          <a:p>
            <a:pPr lvl="0" algn="l"/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Begin covering required information as soon as possible</a:t>
            </a:r>
          </a:p>
          <a:p>
            <a:pPr lvl="0" algn="l"/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Programs going through review beginning Spring 2020 will be required to report on components during program review</a:t>
            </a:r>
          </a:p>
          <a:p>
            <a:pPr lvl="0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Please 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note that schools are required to provide PD or CE to catch up current teachers by Fall 2021. Your partnering districts may be asking for your assistance.</a:t>
            </a:r>
          </a:p>
        </p:txBody>
      </p:sp>
    </p:spTree>
    <p:extLst>
      <p:ext uri="{BB962C8B-B14F-4D97-AF65-F5344CB8AC3E}">
        <p14:creationId xmlns:p14="http://schemas.microsoft.com/office/powerpoint/2010/main" val="345190617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- Title Slid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1209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Slide">
      <a:majorFont>
        <a:latin typeface="Arial Bold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PLATE_ligh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EMPLATE_ligh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efault - Custom Layou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1209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Custom Layout">
      <a:majorFont>
        <a:latin typeface="Arial Bold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Custom Layo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5866</TotalTime>
  <Pages>0</Pages>
  <Words>439</Words>
  <Characters>0</Characters>
  <Application>Microsoft Office PowerPoint</Application>
  <PresentationFormat>On-screen Show (4:3)</PresentationFormat>
  <Lines>0</Lines>
  <Paragraphs>106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MS PGothic</vt:lpstr>
      <vt:lpstr>MS PGothic</vt:lpstr>
      <vt:lpstr>Arial</vt:lpstr>
      <vt:lpstr>Arial Bold</vt:lpstr>
      <vt:lpstr>Calibri</vt:lpstr>
      <vt:lpstr>Gill Sans</vt:lpstr>
      <vt:lpstr>ヒラギノ角ゴ ProN W3</vt:lpstr>
      <vt:lpstr>ヒラギノ角ゴ ProN W6</vt:lpstr>
      <vt:lpstr>Default - Title Slide</vt:lpstr>
      <vt:lpstr>TEMPLATE_light</vt:lpstr>
      <vt:lpstr>1_TEMPLATE_light</vt:lpstr>
      <vt:lpstr>Default - Custom Layout</vt:lpstr>
      <vt:lpstr>Ohio Department of Higher Education Fall 2018 Update to OCTEO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LLM</dc:creator>
  <cp:lastModifiedBy>Jessica Mercerhill</cp:lastModifiedBy>
  <cp:revision>135</cp:revision>
  <cp:lastPrinted>2011-09-28T20:03:32Z</cp:lastPrinted>
  <dcterms:modified xsi:type="dcterms:W3CDTF">2018-11-01T17:13:00Z</dcterms:modified>
</cp:coreProperties>
</file>